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6" r:id="rId10"/>
    <p:sldId id="267" r:id="rId11"/>
    <p:sldId id="268" r:id="rId12"/>
    <p:sldId id="269" r:id="rId13"/>
    <p:sldId id="270" r:id="rId14"/>
    <p:sldId id="271" r:id="rId15"/>
    <p:sldId id="272" r:id="rId16"/>
    <p:sldId id="273" r:id="rId17"/>
    <p:sldId id="274" r:id="rId18"/>
    <p:sldId id="275" r:id="rId19"/>
    <p:sldId id="277" r:id="rId20"/>
    <p:sldId id="278" r:id="rId21"/>
  </p:sldIdLst>
  <p:sldSz cx="6858000" cy="9144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422" y="4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82BD6FA-16A1-4574-859A-47C680AB6D7A}" type="datetimeFigureOut">
              <a:rPr lang="en-US" smtClean="0"/>
              <a:pPr/>
              <a:t>5/30/2008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5A482AB-D715-453A-B298-6E684519C1B3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14350" y="1000100"/>
            <a:ext cx="5829300" cy="2586055"/>
          </a:xfrm>
        </p:spPr>
        <p:txBody>
          <a:bodyPr>
            <a:noAutofit/>
          </a:bodyPr>
          <a:lstStyle/>
          <a:p>
            <a:r>
              <a:rPr lang="en-US" sz="5400" b="1" dirty="0" smtClean="0">
                <a:latin typeface="Times New Roman" pitchFamily="18" charset="0"/>
                <a:cs typeface="Times New Roman" pitchFamily="18" charset="0"/>
              </a:rPr>
              <a:t>Millennium Development Goals</a:t>
            </a:r>
            <a:endParaRPr lang="en-US" sz="5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1247788"/>
          </a:xfrm>
        </p:spPr>
        <p:txBody>
          <a:bodyPr>
            <a:normAutofit fontScale="92500"/>
          </a:bodyPr>
          <a:lstStyle/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Presenter: Dr. K Sushma</a:t>
            </a:r>
          </a:p>
          <a:p>
            <a:r>
              <a:rPr lang="en-US" b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Moderator: Dr. S. S .Gupta</a:t>
            </a:r>
            <a:endParaRPr lang="en-US" b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142844"/>
            <a:ext cx="6172200" cy="919668"/>
          </a:xfrm>
        </p:spPr>
        <p:txBody>
          <a:bodyPr/>
          <a:lstStyle/>
          <a:p>
            <a:pPr algn="l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Status in 2003 continue……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025" y="1428728"/>
            <a:ext cx="6140075" cy="7215237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Goal 3: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There are 876million illiterate adults in the world ;2/3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them are women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Sub-Saharan Africa the ratio of boys to girls enrollment in primary &amp;secondary schools is 8:1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number of literate women increased from 390 million to 432 in 2000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2003,the number of women holding seats in national parliaments was 15%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Status in 2003: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47" y="1428728"/>
            <a:ext cx="6215106" cy="771527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Goal 4: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Child mortality rates have fallen by12% since 1990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30 million children worldwide don’t receive vaccinations for easily preventable diseases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the developing world only 78% of children are immunized against TB &amp;against measles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Goal 5: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Every year &gt;2.2million pregnant women who are infected with HIV give birth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495300"/>
            <a:ext cx="6172200" cy="1000100"/>
          </a:xfrm>
        </p:spPr>
        <p:txBody>
          <a:bodyPr>
            <a:noAutofit/>
          </a:bodyPr>
          <a:lstStyle/>
          <a:p>
            <a:pPr algn="l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Status in 2003 continue……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025" y="1214413"/>
            <a:ext cx="6161528" cy="7467649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Goal 5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:</a:t>
            </a:r>
            <a:br>
              <a:rPr lang="en-US" sz="36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Approximately 700,000newborn babies gets HIV infection from their mothers every </a:t>
            </a: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year</a:t>
            </a:r>
          </a:p>
          <a:p>
            <a:pPr>
              <a:buNone/>
            </a:pPr>
            <a:endParaRPr lang="en-US" sz="30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Women are 175times more likely to die during childbirth in Sub-Saharan Africa than in developed country</a:t>
            </a:r>
          </a:p>
          <a:p>
            <a:pPr>
              <a:buNone/>
            </a:pPr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Goal 6:</a:t>
            </a:r>
          </a:p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In 2002, 42 million adults and 5 million children were living with HIV/AIDS, over 95% of them in developing countries (70% of them in sub-Saharan Africa)</a:t>
            </a:r>
          </a:p>
          <a:p>
            <a:r>
              <a:rPr lang="en-US" sz="3000" b="1" dirty="0" smtClean="0">
                <a:latin typeface="Times New Roman" pitchFamily="18" charset="0"/>
                <a:cs typeface="Times New Roman" pitchFamily="18" charset="0"/>
              </a:rPr>
              <a:t>In 2003 alone, 3 million people died from AIDS; since 1996 over 20 million people have died</a:t>
            </a:r>
            <a:endParaRPr lang="en-US" sz="30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848230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Status in 2003 continue……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025" y="1214415"/>
            <a:ext cx="6140075" cy="7286675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Goal 6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14 million children have lost one or both parents to AIDS; by 2010 the number is expected to reach 25 million.</a:t>
            </a:r>
          </a:p>
          <a:p>
            <a:pPr>
              <a:buNone/>
            </a:pPr>
            <a:r>
              <a:rPr lang="en-US" b="1" dirty="0" smtClean="0"/>
              <a:t>Goal 7: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Total forestland shrank by 94 million hectares (232 million acres) in the last decade and now covers only about 30% of all land.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1.2 million people in poverty depend on forests to provide jobs and food.</a:t>
            </a:r>
          </a:p>
          <a:p>
            <a:r>
              <a:rPr lang="en-US" b="1" dirty="0" smtClean="0"/>
              <a:t>2.4 billion people lack access to improved sanitation.</a:t>
            </a:r>
          </a:p>
          <a:p>
            <a:pPr>
              <a:buClr>
                <a:srgbClr val="FF5050"/>
              </a:buClr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Clr>
                <a:srgbClr val="FF5050"/>
              </a:buClr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b="1" dirty="0" smtClean="0"/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025" y="366185"/>
            <a:ext cx="6140075" cy="919668"/>
          </a:xfrm>
        </p:spPr>
        <p:txBody>
          <a:bodyPr>
            <a:normAutofit fontScale="90000"/>
          </a:bodyPr>
          <a:lstStyle/>
          <a:p>
            <a:pPr algn="l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Status in 2003 continue……</a:t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2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Goal7: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68" y="2133600"/>
            <a:ext cx="6247232" cy="6724680"/>
          </a:xfrm>
        </p:spPr>
        <p:txBody>
          <a:bodyPr/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There are an estimated 924 million slum dwellers.  The number is expected to rise to 1.5 billion by 2020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94% of slum dwellers live in developing countries.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 2001 more than 70% of the urban population of developing countries lived in slums.</a:t>
            </a:r>
          </a:p>
          <a:p>
            <a:pPr>
              <a:buClr>
                <a:srgbClr val="FF5050"/>
              </a:buClr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Goal8: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47" y="1428729"/>
            <a:ext cx="6193653" cy="6739489"/>
          </a:xfrm>
        </p:spPr>
        <p:txBody>
          <a:bodyPr>
            <a:normAutofit/>
          </a:bodyPr>
          <a:lstStyle/>
          <a:p>
            <a:pPr>
              <a:lnSpc>
                <a:spcPct val="80000"/>
              </a:lnSpc>
              <a:buClr>
                <a:srgbClr val="FF5050"/>
              </a:buClr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Assistance from developed countries decreased by a third in the 1990s. </a:t>
            </a:r>
          </a:p>
          <a:p>
            <a:pPr>
              <a:lnSpc>
                <a:spcPct val="80000"/>
              </a:lnSpc>
              <a:buClr>
                <a:srgbClr val="FF5050"/>
              </a:buClr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2001 landlocked countries received only 6% of all official development assistance.</a:t>
            </a:r>
          </a:p>
          <a:p>
            <a:pPr>
              <a:lnSpc>
                <a:spcPct val="80000"/>
              </a:lnSpc>
              <a:buClr>
                <a:srgbClr val="FF5050"/>
              </a:buClr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 2002, 74 million young people (15 to 24) were unemployed.  They account for 41% of unemployed people globally.</a:t>
            </a:r>
          </a:p>
          <a:p>
            <a:pPr>
              <a:lnSpc>
                <a:spcPct val="80000"/>
              </a:lnSpc>
              <a:buClr>
                <a:srgbClr val="FF5050"/>
              </a:buClr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Latin America has the best availability to technology, of all the developing regions, with almost 60 per 1,000 people with access to a computer.</a:t>
            </a:r>
          </a:p>
          <a:p>
            <a:endParaRPr lang="en-US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Indicators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47" y="1523979"/>
            <a:ext cx="6215106" cy="7334301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	4:-	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Prevalence of underweight children under five 	years of age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	5:-	Proportion of population below minimum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   	 level of dietary energy consumption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13:-	Under 5 mortality rate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14:-	Infant mortality rate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15:-	Proportion of 1-year old children immunized   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      	against measles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16:-	Maternal mortality ratio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17:-	Proportion of births attended by skilled health  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       	personnel</a:t>
            </a:r>
            <a:endParaRPr lang="en-US" sz="35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Indicators: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025" y="1523979"/>
            <a:ext cx="6140075" cy="6644239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18:-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HIV prevalence among young people 	aged15-24years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19:-	Condom use rate of the contraceptive 	prevalence rate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20:-	Number of children orphaned by 	HIV/AIDS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21:-	Prevalence of death rate associated with 	malaria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22:-	Proportion of population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inmalaria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risk 	areas using effective 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malariaprevention&amp;treatment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measures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Indicators: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47" y="1047725"/>
            <a:ext cx="6268685" cy="7810555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23:-	Prevalence &amp;death rates associated with 	TB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24:-	Proportion of TB cases detected &amp;cured 	under DOTS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29:-	Proportion of population using solid fuel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30:-	Proportion of population with sustainable 	access to an improved water 	</a:t>
            </a:r>
            <a:r>
              <a:rPr lang="en-US" sz="3500" b="1" dirty="0" err="1" smtClean="0">
                <a:latin typeface="Times New Roman" pitchFamily="18" charset="0"/>
                <a:cs typeface="Times New Roman" pitchFamily="18" charset="0"/>
              </a:rPr>
              <a:t>source,urban&amp;rural</a:t>
            </a:r>
            <a:endParaRPr lang="en-US" sz="35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31:-	Proportion of urban population with access 	to improved sanitation</a:t>
            </a:r>
          </a:p>
          <a:p>
            <a:pPr>
              <a:buNone/>
            </a:pP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46:- 	Proportion of population with access 	</a:t>
            </a:r>
            <a:r>
              <a:rPr lang="en-US" sz="3500" b="1" dirty="0" err="1" smtClean="0">
                <a:latin typeface="Times New Roman" pitchFamily="18" charset="0"/>
                <a:cs typeface="Times New Roman" pitchFamily="18" charset="0"/>
              </a:rPr>
              <a:t>toaffordable</a:t>
            </a:r>
            <a:r>
              <a:rPr lang="en-US" sz="3500" b="1" dirty="0" smtClean="0">
                <a:latin typeface="Times New Roman" pitchFamily="18" charset="0"/>
                <a:cs typeface="Times New Roman" pitchFamily="18" charset="0"/>
              </a:rPr>
              <a:t> essential drugs on a sustainable 	basis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will be the world look after 2015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025" y="1904982"/>
            <a:ext cx="6140075" cy="6263236"/>
          </a:xfrm>
        </p:spPr>
        <p:txBody>
          <a:bodyPr>
            <a:normAutofit/>
          </a:bodyPr>
          <a:lstStyle/>
          <a:p>
            <a:r>
              <a:rPr lang="en-US" b="1" dirty="0" smtClean="0"/>
              <a:t>More than 500 million people will be lifted out of poverty</a:t>
            </a:r>
          </a:p>
          <a:p>
            <a:r>
              <a:rPr lang="en-US" b="1" dirty="0" smtClean="0"/>
              <a:t>More than 300 million people will not suffer from hunger</a:t>
            </a:r>
          </a:p>
          <a:p>
            <a:r>
              <a:rPr lang="en-US" b="1" dirty="0" smtClean="0"/>
              <a:t>30 million people will be saved &amp;20 million mothers will be saved</a:t>
            </a:r>
          </a:p>
          <a:p>
            <a:r>
              <a:rPr lang="en-US" b="1" dirty="0" smtClean="0"/>
              <a:t>Safe drinking water will be available for 350million people&amp;650million will get benefits </a:t>
            </a:r>
            <a:r>
              <a:rPr lang="en-US" b="1" dirty="0" err="1" smtClean="0"/>
              <a:t>ofbasic</a:t>
            </a:r>
            <a:r>
              <a:rPr lang="en-US" b="1" dirty="0" smtClean="0"/>
              <a:t> sanitation</a:t>
            </a:r>
            <a:endParaRPr lang="en-US" b="1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253045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Framework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75025" y="1523979"/>
            <a:ext cx="6140075" cy="6644239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Introduction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Goals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Targets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Status in 2003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Indicators</a:t>
            </a:r>
          </a:p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Achievements</a:t>
            </a:r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Why the goals are not achieving?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47" y="1619230"/>
            <a:ext cx="6215106" cy="7334301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Important four reasons for not achieving goals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Poor Governance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Marked corruption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Poor economic policy choice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Denial of human rights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Local &amp;national economies are to poor to make the needed investments</a:t>
            </a:r>
          </a:p>
          <a:p>
            <a:pPr marL="514350" indent="-514350">
              <a:buFont typeface="Wingdings" pitchFamily="2" charset="2"/>
              <a:buChar char="§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Sometimes progress persist in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onepart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of the country but not in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others,so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poverty persists</a:t>
            </a:r>
          </a:p>
          <a:p>
            <a:pPr marL="514350" indent="-514350">
              <a:buFont typeface="Wingdings" pitchFamily="2" charset="2"/>
              <a:buChar char="§"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Font typeface="Wingdings" pitchFamily="2" charset="2"/>
              <a:buChar char="§"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133982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47" y="1847829"/>
            <a:ext cx="6172200" cy="6643734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MDG adopted by United Nations in 2000 with a aim to improve global health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Millennium Declaration, adopted by 189 heads of state of United Nations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Millennium Summit in 2000,committed government&amp; intergovernmental institutions focusing international economic &amp;social cooperation on the achievement of 8MDG by 2015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842932"/>
            <a:ext cx="6172200" cy="857256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 continue….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67868" y="2324077"/>
            <a:ext cx="6247232" cy="6429419"/>
          </a:xfrm>
        </p:spPr>
        <p:txBody>
          <a:bodyPr>
            <a:no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They made specific commitments in seven areas</a:t>
            </a:r>
          </a:p>
          <a:p>
            <a:pPr lvl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Peace</a:t>
            </a:r>
          </a:p>
          <a:p>
            <a:pPr lvl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Security &amp; disarmament</a:t>
            </a:r>
          </a:p>
          <a:p>
            <a:pPr lvl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Development &amp;poverty eradication</a:t>
            </a:r>
          </a:p>
          <a:p>
            <a:pPr lvl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Protecting the vulnerable</a:t>
            </a:r>
          </a:p>
          <a:p>
            <a:pPr lvl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Meeting the specific needs of Africa</a:t>
            </a:r>
          </a:p>
          <a:p>
            <a:pPr lvl="1"/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Strengthening the United Nations</a:t>
            </a:r>
          </a:p>
          <a:p>
            <a:pPr lvl="1"/>
            <a:endParaRPr lang="en-US" sz="32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    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025" y="1"/>
            <a:ext cx="6140075" cy="1000100"/>
          </a:xfrm>
        </p:spPr>
        <p:txBody>
          <a:bodyPr/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Goals: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14290" y="1071538"/>
            <a:ext cx="6332936" cy="7715304"/>
          </a:xfrm>
        </p:spPr>
        <p:txBody>
          <a:bodyPr>
            <a:noAutofit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Eradicate Extreme poverty &amp;hunger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Achieve universal primary education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Promote gender equality &amp;empower women</a:t>
            </a:r>
          </a:p>
          <a:p>
            <a:pPr marL="514350" indent="-514350">
              <a:buFont typeface="+mj-lt"/>
              <a:buAutoNum type="arabicPeriod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Reduce child mortality</a:t>
            </a:r>
          </a:p>
          <a:p>
            <a:pPr marL="514350" indent="-514350">
              <a:buAutoNum type="arabicPeriod" startAt="5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Improve maternal health</a:t>
            </a:r>
          </a:p>
          <a:p>
            <a:pPr marL="514350" indent="-514350">
              <a:buAutoNum type="arabicPeriod" startAt="5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Combat HIV/AIDS, Malaria &amp;other diseases</a:t>
            </a:r>
          </a:p>
          <a:p>
            <a:pPr marL="514350" indent="-514350">
              <a:buAutoNum type="arabicPeriod" startAt="5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Ensure environmental sustainability</a:t>
            </a:r>
          </a:p>
          <a:p>
            <a:pPr marL="514350" indent="-514350">
              <a:buAutoNum type="arabicPeriod" startAt="5"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Develop a global partnership for development</a:t>
            </a:r>
          </a:p>
          <a:p>
            <a:pPr marL="514350" indent="-514350">
              <a:buAutoNum type="arabicPeriod" startAt="5"/>
            </a:pPr>
            <a:endParaRPr lang="en-US" b="1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75026" y="-285784"/>
            <a:ext cx="6172200" cy="1047757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Targets: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7133" y="761973"/>
            <a:ext cx="6536577" cy="8096307"/>
          </a:xfrm>
        </p:spPr>
        <p:txBody>
          <a:bodyPr>
            <a:noAutofit/>
          </a:bodyPr>
          <a:lstStyle/>
          <a:p>
            <a:pPr marL="514350" indent="-51435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Target2:-    </a:t>
            </a:r>
          </a:p>
          <a:p>
            <a:pPr marL="514350" indent="-51435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Halve between 1990&amp;2015,the proportion of people whose income is  &lt;1dollar/day</a:t>
            </a:r>
          </a:p>
          <a:p>
            <a:pPr marL="514350" indent="-51435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Halve between 1990&amp;2015,the proportion of people who suffer from hunger</a:t>
            </a:r>
          </a:p>
          <a:p>
            <a:pPr marL="514350" indent="-51435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Target5:-  </a:t>
            </a:r>
          </a:p>
          <a:p>
            <a:pPr marL="514350" indent="-51435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Reduce under 5mortality rate by2/3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rd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L="514350" indent="-51435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between 1990 &amp;2015</a:t>
            </a:r>
          </a:p>
          <a:p>
            <a:pPr marL="514350" indent="-51435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Target6:-</a:t>
            </a:r>
          </a:p>
          <a:p>
            <a:pPr marL="514350" indent="-51435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Reduce maternal mortality by 3 </a:t>
            </a:r>
          </a:p>
          <a:p>
            <a:pPr marL="514350" indent="-51435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quarters between 1990 &amp;2015</a:t>
            </a:r>
          </a:p>
          <a:p>
            <a:pPr marL="514350" indent="-51435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Target7:-</a:t>
            </a:r>
          </a:p>
          <a:p>
            <a:pPr marL="514350" indent="-514350"/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Halve halted by 2015 &amp;begun to reverse the spread of  HIV/AIDS</a:t>
            </a:r>
          </a:p>
          <a:p>
            <a:pPr marL="514350" indent="-514350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           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             </a:t>
            </a:r>
            <a:endParaRPr lang="en-US" sz="24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85720"/>
            <a:ext cx="6172200" cy="666755"/>
          </a:xfrm>
        </p:spPr>
        <p:txBody>
          <a:bodyPr>
            <a:normAutofit fontScale="90000"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Targets continue……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166" y="1071538"/>
            <a:ext cx="6157934" cy="7634335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Target8:Halve halted by 2015 &amp;begun to reverse the incidence of malaria &amp;other major 	    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diseases</a:t>
            </a: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Target9: Integrate the principles of sustainable development into country policies &amp; programmes &amp; reverse the loss of  environmental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resources</a:t>
            </a:r>
          </a:p>
          <a:p>
            <a:pPr>
              <a:buNone/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Target10:Halve by 2015 the proportion of people  without sustainable access to safe 		       drinking water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133982"/>
          </a:xfrm>
        </p:spPr>
        <p:txBody>
          <a:bodyPr>
            <a:normAutofit/>
          </a:bodyPr>
          <a:lstStyle/>
          <a:p>
            <a:pPr algn="l"/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Targets continue……</a:t>
            </a:r>
            <a:endParaRPr lang="en-US" sz="40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47" y="1619230"/>
            <a:ext cx="6193653" cy="5024472"/>
          </a:xfrm>
        </p:spPr>
        <p:txBody>
          <a:bodyPr/>
          <a:lstStyle/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Target11: By 2020 to have achieved a significant improvement in the lives of at least 100million slum dwellers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Target17: In co-operation with pharmaceutical companies, provide access to affordable</a:t>
            </a:r>
          </a:p>
          <a:p>
            <a:pPr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   essential drugs in developing countries.</a:t>
            </a:r>
          </a:p>
          <a:p>
            <a:pPr>
              <a:buNone/>
            </a:pPr>
            <a:endParaRPr lang="en-US" b="1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232834"/>
            <a:ext cx="6172200" cy="848230"/>
          </a:xfrm>
        </p:spPr>
        <p:txBody>
          <a:bodyPr>
            <a:normAutofit/>
          </a:bodyPr>
          <a:lstStyle/>
          <a:p>
            <a:pPr algn="l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Status in 2003: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1447" y="1257279"/>
            <a:ext cx="6268685" cy="7601001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Goal-1: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1.2billion people were living in poverty 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More than 800 people were malnourished 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Malnutrition caused death of more than half of all deaths</a:t>
            </a:r>
          </a:p>
          <a:p>
            <a:pPr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Goal-2: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115 million children were not enrolled in primary children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3/5</a:t>
            </a:r>
            <a:r>
              <a:rPr lang="en-US" sz="2800" b="1" baseline="30000" dirty="0" smtClean="0"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of the 115 million children not enrolled in primary school are girls</a:t>
            </a:r>
          </a:p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Children enrolled in primary school have one in three chance of completion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600</TotalTime>
  <Words>797</Words>
  <Application>Microsoft Office PowerPoint</Application>
  <PresentationFormat>On-screen Show (4:3)</PresentationFormat>
  <Paragraphs>141</Paragraphs>
  <Slides>20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20</vt:i4>
      </vt:variant>
    </vt:vector>
  </HeadingPairs>
  <TitlesOfParts>
    <vt:vector size="21" baseType="lpstr">
      <vt:lpstr>Office Theme</vt:lpstr>
      <vt:lpstr>Millennium Development Goals</vt:lpstr>
      <vt:lpstr>Framework</vt:lpstr>
      <vt:lpstr>Introduction:</vt:lpstr>
      <vt:lpstr>Introduction continue….</vt:lpstr>
      <vt:lpstr>Goals:</vt:lpstr>
      <vt:lpstr>Targets:</vt:lpstr>
      <vt:lpstr>Targets continue……</vt:lpstr>
      <vt:lpstr>Targets continue……</vt:lpstr>
      <vt:lpstr>Status in 2003:</vt:lpstr>
      <vt:lpstr>Status in 2003 continue……</vt:lpstr>
      <vt:lpstr>Status in 2003:</vt:lpstr>
      <vt:lpstr>Status in 2003 continue…… </vt:lpstr>
      <vt:lpstr>Status in 2003 continue…… </vt:lpstr>
      <vt:lpstr>  Status in 2003 continue……  Goal7:</vt:lpstr>
      <vt:lpstr>Goal8:</vt:lpstr>
      <vt:lpstr>Indicators</vt:lpstr>
      <vt:lpstr>Indicators:</vt:lpstr>
      <vt:lpstr>Indicators: </vt:lpstr>
      <vt:lpstr>How will be the world look after 2015 </vt:lpstr>
      <vt:lpstr>Why the goals are not achieving?</vt:lpstr>
    </vt:vector>
  </TitlesOfParts>
  <Company> 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Millennium Development Goals</dc:title>
  <dc:creator> </dc:creator>
  <cp:lastModifiedBy> </cp:lastModifiedBy>
  <cp:revision>26</cp:revision>
  <dcterms:created xsi:type="dcterms:W3CDTF">2008-05-22T14:33:51Z</dcterms:created>
  <dcterms:modified xsi:type="dcterms:W3CDTF">2008-05-30T07:33:28Z</dcterms:modified>
</cp:coreProperties>
</file>